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8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7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F197"/>
    <a:srgbClr val="0000FF"/>
    <a:srgbClr val="CC0000"/>
    <a:srgbClr val="009900"/>
    <a:srgbClr val="990033"/>
    <a:srgbClr val="4F4FD5"/>
    <a:srgbClr val="EA923A"/>
    <a:srgbClr val="07613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Тайланд 174.jpg"/>
          <p:cNvPicPr>
            <a:picLocks noChangeAspect="1" noChangeArrowheads="1"/>
          </p:cNvPicPr>
          <p:nvPr userDrawn="1"/>
        </p:nvPicPr>
        <p:blipFill>
          <a:blip r:embed="rId2" cstate="print">
            <a:lum brigh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76200">
            <a:noFill/>
          </a:ln>
        </p:spPr>
      </p:pic>
      <p:pic>
        <p:nvPicPr>
          <p:cNvPr id="5" name="Рисунок 7" descr="kartinki24_ru_countries_egypt_0040.jpg"/>
          <p:cNvPicPr>
            <a:picLocks noChangeAspect="1"/>
          </p:cNvPicPr>
          <p:nvPr userDrawn="1"/>
        </p:nvPicPr>
        <p:blipFill>
          <a:blip r:embed="rId3" cstate="print">
            <a:lum bright="29000"/>
          </a:blip>
          <a:srcRect l="12794" t="6824"/>
          <a:stretch>
            <a:fillRect/>
          </a:stretch>
        </p:blipFill>
        <p:spPr>
          <a:xfrm>
            <a:off x="0" y="1688245"/>
            <a:ext cx="9144000" cy="5122859"/>
          </a:xfrm>
          <a:prstGeom prst="teardrop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3175">
            <a:solidFill>
              <a:schemeClr val="tx1"/>
            </a:solidFill>
          </a:ln>
          <a:effectLst>
            <a:softEdge rad="127000"/>
          </a:effectLst>
        </p:spPr>
      </p:pic>
      <p:sp>
        <p:nvSpPr>
          <p:cNvPr id="6" name="Скругленный прямоугольник 6"/>
          <p:cNvSpPr/>
          <p:nvPr userDrawn="1"/>
        </p:nvSpPr>
        <p:spPr>
          <a:xfrm>
            <a:off x="179512" y="188640"/>
            <a:ext cx="8856984" cy="648072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 cmpd="dbl"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Рисунок 7" descr="lady_reeds1.gif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975" y="4229100"/>
            <a:ext cx="14287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9EB59-D036-4C49-8F71-05B3733D0CFC}" type="datetimeFigureOut">
              <a:rPr lang="ru-RU"/>
              <a:pPr>
                <a:defRPr/>
              </a:pPr>
              <a:t>09.11.2017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6C97-0A03-4E57-A33C-FEAEE72C92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Тайланд 174.jpg"/>
          <p:cNvPicPr>
            <a:picLocks noChangeAspect="1" noChangeArrowheads="1"/>
          </p:cNvPicPr>
          <p:nvPr userDrawn="1"/>
        </p:nvPicPr>
        <p:blipFill>
          <a:blip r:embed="rId2" cstate="print">
            <a:lum brigh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76200">
            <a:noFill/>
          </a:ln>
        </p:spPr>
      </p:pic>
      <p:pic>
        <p:nvPicPr>
          <p:cNvPr id="5" name="Рисунок 7" descr="kartinki24_ru_countries_egypt_0040.jpg"/>
          <p:cNvPicPr>
            <a:picLocks noChangeAspect="1"/>
          </p:cNvPicPr>
          <p:nvPr userDrawn="1"/>
        </p:nvPicPr>
        <p:blipFill>
          <a:blip r:embed="rId3" cstate="print">
            <a:lum bright="29000"/>
          </a:blip>
          <a:srcRect l="12794" t="6824"/>
          <a:stretch>
            <a:fillRect/>
          </a:stretch>
        </p:blipFill>
        <p:spPr>
          <a:xfrm>
            <a:off x="0" y="1688245"/>
            <a:ext cx="9144000" cy="5122859"/>
          </a:xfrm>
          <a:prstGeom prst="teardrop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3175">
            <a:solidFill>
              <a:schemeClr val="tx1"/>
            </a:solidFill>
          </a:ln>
          <a:effectLst>
            <a:softEdge rad="127000"/>
          </a:effectLst>
        </p:spPr>
      </p:pic>
      <p:sp>
        <p:nvSpPr>
          <p:cNvPr id="6" name="Скругленный прямоугольник 6"/>
          <p:cNvSpPr/>
          <p:nvPr userDrawn="1"/>
        </p:nvSpPr>
        <p:spPr>
          <a:xfrm>
            <a:off x="179512" y="188640"/>
            <a:ext cx="8856984" cy="648072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 cmpd="dbl"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Рисунок 7" descr="lady1.gif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0066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C898A-636C-4055-B2D6-7F3DD9D5667C}" type="datetimeFigureOut">
              <a:rPr lang="ru-RU"/>
              <a:pPr>
                <a:defRPr/>
              </a:pPr>
              <a:t>09.11.2017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3C316-3567-47E7-BD9D-C580252B4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770D0F-2378-4D50-82A5-399097FA17C9}" type="datetimeFigureOut">
              <a:rPr lang="ru-RU"/>
              <a:pPr>
                <a:defRPr/>
              </a:pPr>
              <a:t>09.11.2017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F79650-0835-43F3-8C38-B68DE67CB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7;&#1077;&#1084;&#1080;&#1085;&#1072;&#1088;\Egipetskaya-etnicheskaya-muzyka-Solnce-Egipta(muzofon.com)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g-fotki.yandex.ru/get/3/solovievmail.0/0_17a4_708e7aca_X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Заголовок 4"/>
          <p:cNvSpPr>
            <a:spLocks noGrp="1"/>
          </p:cNvSpPr>
          <p:nvPr>
            <p:ph type="title"/>
          </p:nvPr>
        </p:nvSpPr>
        <p:spPr>
          <a:xfrm>
            <a:off x="900113" y="3573463"/>
            <a:ext cx="7772400" cy="2303462"/>
          </a:xfrm>
        </p:spPr>
        <p:txBody>
          <a:bodyPr/>
          <a:lstStyle/>
          <a:p>
            <a:pPr eaLnBrk="1" hangingPunct="1"/>
            <a:r>
              <a:rPr lang="ru-RU" sz="2400" i="1" cap="none" dirty="0" smtClean="0">
                <a:latin typeface="Calibri" pitchFamily="34" charset="0"/>
              </a:rPr>
              <a:t>  </a:t>
            </a:r>
            <a:endParaRPr lang="ru-RU" sz="1800" i="1" cap="none" dirty="0" smtClean="0"/>
          </a:p>
        </p:txBody>
      </p:sp>
      <p:sp>
        <p:nvSpPr>
          <p:cNvPr id="4098" name="Заголовок 1"/>
          <p:cNvSpPr txBox="1">
            <a:spLocks/>
          </p:cNvSpPr>
          <p:nvPr/>
        </p:nvSpPr>
        <p:spPr bwMode="auto">
          <a:xfrm>
            <a:off x="0" y="549275"/>
            <a:ext cx="88201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i="1" dirty="0" smtClean="0">
                <a:solidFill>
                  <a:schemeClr val="hlink"/>
                </a:solidFill>
              </a:rPr>
              <a:t>Группа №</a:t>
            </a:r>
            <a:r>
              <a:rPr lang="ru-RU" sz="3200" b="1" i="1" dirty="0">
                <a:solidFill>
                  <a:schemeClr val="hlink"/>
                </a:solidFill>
              </a:rPr>
              <a:t>2</a:t>
            </a:r>
            <a:endParaRPr lang="ru-RU" sz="1600" b="1" i="1" dirty="0">
              <a:solidFill>
                <a:schemeClr val="hlink"/>
              </a:solidFill>
            </a:endParaRPr>
          </a:p>
        </p:txBody>
      </p:sp>
      <p:sp>
        <p:nvSpPr>
          <p:cNvPr id="4099" name="Прямоугольник 5"/>
          <p:cNvSpPr>
            <a:spLocks noChangeArrowheads="1"/>
          </p:cNvSpPr>
          <p:nvPr/>
        </p:nvSpPr>
        <p:spPr bwMode="auto">
          <a:xfrm>
            <a:off x="755650" y="1557338"/>
            <a:ext cx="86423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Предлагает  виртуальный тур </a:t>
            </a:r>
          </a:p>
          <a:p>
            <a:pPr algn="ctr"/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«Тайны великой пирамиды Хеопса»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для  </a:t>
            </a:r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любознательных.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714357"/>
            <a:ext cx="7772400" cy="1000131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ГИПОТЕЗА 6.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cap="none" dirty="0" smtClean="0">
                <a:latin typeface="Times New Roman" pitchFamily="18" charset="0"/>
                <a:cs typeface="Times New Roman" pitchFamily="18" charset="0"/>
              </a:rPr>
              <a:t>Обезвоживание.</a:t>
            </a:r>
            <a:br>
              <a:rPr lang="ru-RU" sz="2800" cap="none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00562" y="1928803"/>
            <a:ext cx="3994150" cy="2214577"/>
          </a:xfrm>
          <a:prstGeom prst="rect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пирамиды способствует обезвоживанию организмов и позволяет длительное время сохранять мёртвые тела, которые в условиях пирамиды мумифицируются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00306"/>
            <a:ext cx="3690950" cy="276821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Древний Египет – дар Нила?!</a:t>
            </a:r>
          </a:p>
        </p:txBody>
      </p:sp>
      <p:sp>
        <p:nvSpPr>
          <p:cNvPr id="10242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dirty="0" smtClean="0">
                <a:latin typeface="Calibri" pitchFamily="34" charset="0"/>
              </a:rPr>
              <a:t>   </a:t>
            </a:r>
            <a:r>
              <a:rPr lang="ru-RU" b="1" i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Самым главным даром для Египта </a:t>
            </a:r>
            <a:r>
              <a:rPr lang="ru-RU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был Нил.</a:t>
            </a:r>
            <a:endParaRPr lang="ru-RU" sz="2800" b="1" i="1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:\0a19ca03314ae3f3e0f6445fd7b24df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642918"/>
            <a:ext cx="328614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D:\news-LjRn5O5uK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282510">
            <a:off x="3164481" y="2775233"/>
            <a:ext cx="2672163" cy="2019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D:\pyramid-of-khufu,-Giza--12771195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572008"/>
            <a:ext cx="2857520" cy="1882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D:\s176926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285728"/>
            <a:ext cx="350046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D:\th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4500570"/>
            <a:ext cx="3050106" cy="1982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Egipetskaya-etnicheskaya-muzyka-Solnce-Egipta(muzofon.com)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9200" y="641631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 showWhenStopped="0">
                <p:cTn id="7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Картинка 6 из 543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45659"/>
            <a:ext cx="7772400" cy="1362075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Тайна пирамиды Хеопса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99992" y="1484784"/>
            <a:ext cx="4351341" cy="2263785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Пирамида в Гизе – одно из семи чудес древнего мира – получила имя в честь фараона Хеопса и является одним из самых монументальных строений, когда-либо построенных руками человека.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rtem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429000"/>
            <a:ext cx="3529018" cy="2743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3"/>
            <a:ext cx="7780365" cy="1428760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ГИПОТЕЗА 1.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latin typeface="Times New Roman" pitchFamily="18" charset="0"/>
                <a:cs typeface="Times New Roman" pitchFamily="18" charset="0"/>
              </a:rPr>
              <a:t>Как египтяне смогли построить пирамиду?</a:t>
            </a:r>
            <a:r>
              <a:rPr lang="ru-RU" cap="none" dirty="0" smtClean="0">
                <a:latin typeface="Comic Sans MS" pitchFamily="66" charset="0"/>
              </a:rPr>
              <a:t/>
            </a:r>
            <a:br>
              <a:rPr lang="ru-RU" cap="none" dirty="0" smtClean="0">
                <a:latin typeface="Comic Sans MS" pitchFamily="66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611356" y="2204864"/>
            <a:ext cx="4137027" cy="1928815"/>
          </a:xfrm>
          <a:prstGeom prst="rect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каждый блок должен был вырезаться,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обрабатываться,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подниматься и устанавливаться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7" name="Picture 1" descr="D:\rab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3849690" cy="2379808"/>
          </a:xfrm>
          <a:prstGeom prst="rect">
            <a:avLst/>
          </a:prstGeom>
          <a:noFill/>
          <a:ln w="76200">
            <a:solidFill>
              <a:srgbClr val="002060"/>
            </a:solidFill>
            <a:prstDash val="solid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5"/>
            <a:ext cx="7772400" cy="1214446"/>
          </a:xfrm>
        </p:spPr>
        <p:txBody>
          <a:bodyPr/>
          <a:lstStyle/>
          <a:p>
            <a:pPr lvl="0"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800" cap="none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2.</a:t>
            </a:r>
            <a:br>
              <a:rPr lang="ru-RU" sz="2800" cap="none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800" cap="none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Точность инженерного строительства.</a:t>
            </a:r>
            <a:r>
              <a:rPr lang="ru-RU" sz="28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none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076056" y="2175811"/>
            <a:ext cx="3851275" cy="3214709"/>
          </a:xfrm>
          <a:prstGeom prst="rect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Гранитные блоки  в верхней погребальной камере  идеально выровнены в вертикальных и горизонтальных плоскостях, погрешность 0,5 мм. Точность превышает стандарты современного строительства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D:\post-10-1220345504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43181"/>
            <a:ext cx="4286280" cy="2279968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285750"/>
            <a:ext cx="7772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1" hangingPunct="1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3. 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Зачем 8 граней?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пирамида подает сигналы в дни равноденствия, когда солнце делит южную сторону пирамиды на две части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72400" cy="1362075"/>
          </a:xfrm>
        </p:spPr>
        <p:txBody>
          <a:bodyPr/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3200" cap="none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4. </a:t>
            </a:r>
            <a:br>
              <a:rPr lang="ru-RU" sz="3200" cap="none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200" cap="none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Расчеты размеров пирамиды.</a:t>
            </a:r>
            <a:r>
              <a:rPr lang="ru-RU" b="0" cap="none" dirty="0" smtClean="0">
                <a:latin typeface="Comic Sans MS" pitchFamily="66" charset="0"/>
                <a:cs typeface="Arial" pitchFamily="34" charset="0"/>
              </a:rPr>
              <a:t/>
            </a:r>
            <a:br>
              <a:rPr lang="ru-RU" b="0" cap="none" dirty="0" smtClean="0"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857488" y="1643050"/>
            <a:ext cx="5565787" cy="1500187"/>
          </a:xfrm>
          <a:prstGeom prst="rect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начертить две окружности, одну описать вокруг пирамиды, а другую вписать, то разница даст значение скорости света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286124"/>
            <a:ext cx="4714908" cy="1643074"/>
          </a:xfrm>
          <a:prstGeom prst="rect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Объем пирамиды, помноженный на удельный вес камня, из которого она сделана, дает теоретический вес земного шара</a:t>
            </a:r>
            <a:endParaRPr lang="ru-RU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5072050"/>
            <a:ext cx="4714908" cy="1500222"/>
          </a:xfrm>
          <a:prstGeom prst="rect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что периметр пирамиды, разделенный на двойную высоту, дает точное число «Пи», с точностью до одной стотысячной</a:t>
            </a:r>
            <a:endParaRPr lang="ru-RU" b="1" i="1" dirty="0"/>
          </a:p>
        </p:txBody>
      </p:sp>
      <p:pic>
        <p:nvPicPr>
          <p:cNvPr id="7" name="Picture 2" descr="D: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286388"/>
            <a:ext cx="2928958" cy="107157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pic>
        <p:nvPicPr>
          <p:cNvPr id="8" name="Picture 2" descr="D: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357562"/>
            <a:ext cx="3000396" cy="116308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2313" y="500043"/>
            <a:ext cx="7772400" cy="1143007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ГИПОТЕЗА 5. 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latin typeface="Times New Roman" pitchFamily="18" charset="0"/>
                <a:cs typeface="Times New Roman" pitchFamily="18" charset="0"/>
              </a:rPr>
              <a:t>Астрономическая роль пирамиды.</a:t>
            </a:r>
            <a: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00561" y="1571613"/>
            <a:ext cx="3994151" cy="1714511"/>
          </a:xfrm>
          <a:prstGeom prst="rect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угла пирамиды указывают на 4 звезды в зодиакальных созвездиях. Это 4 звезды являются стабильными ориентирами уже тысячи лет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4071942"/>
            <a:ext cx="4357718" cy="2143140"/>
          </a:xfrm>
          <a:prstGeom prst="rect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numCol="1" rtlCol="0" anchor="ctr"/>
          <a:lstStyle/>
          <a:p>
            <a:pPr algn="just"/>
            <a:r>
              <a:rPr lang="ru-RU" b="1" dirty="0" smtClean="0"/>
              <a:t>Бугорок на груди сфинкса арабы называют сердце льва. Такое же название носит ярчайшая звезда созвездия льва - Регул. Когда взгляд сфинкса точно укажет на Регул, начнется новый цикл предварения равноденствий</a:t>
            </a:r>
            <a:endParaRPr lang="ru-RU" b="1" i="1" dirty="0"/>
          </a:p>
        </p:txBody>
      </p:sp>
      <p:pic>
        <p:nvPicPr>
          <p:cNvPr id="8" name="Picture 2" descr="D: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85992"/>
            <a:ext cx="3000396" cy="225029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264</Words>
  <Application>Microsoft Office PowerPoint</Application>
  <PresentationFormat>Экран (4:3)</PresentationFormat>
  <Paragraphs>27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</vt:lpstr>
      <vt:lpstr>Слайд 2</vt:lpstr>
      <vt:lpstr>Слайд 3</vt:lpstr>
      <vt:lpstr>Тайна пирамиды Хеопса </vt:lpstr>
      <vt:lpstr>ГИПОТЕЗА 1.   Как египтяне смогли построить пирамиду? </vt:lpstr>
      <vt:lpstr>ГИПОТЕЗА 2. Точность инженерного строительства. </vt:lpstr>
      <vt:lpstr> ГИПОТЕЗА 3.  Зачем 8 граней?</vt:lpstr>
      <vt:lpstr>ГИПОТЕЗА 4.  Расчеты размеров пирамиды.  </vt:lpstr>
      <vt:lpstr>ГИПОТЕЗА 5.   Астрономическая роль пирамиды. </vt:lpstr>
      <vt:lpstr>ГИПОТЕЗА 6.  Обезвоживание. </vt:lpstr>
      <vt:lpstr>Древний Египет – дар Нила?!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IVAN</dc:creator>
  <cp:lastModifiedBy>Учитец</cp:lastModifiedBy>
  <cp:revision>82</cp:revision>
  <dcterms:created xsi:type="dcterms:W3CDTF">2013-07-12T04:25:59Z</dcterms:created>
  <dcterms:modified xsi:type="dcterms:W3CDTF">2017-11-09T09:43:57Z</dcterms:modified>
</cp:coreProperties>
</file>